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71" r:id="rId12"/>
    <p:sldId id="272" r:id="rId13"/>
    <p:sldId id="273" r:id="rId14"/>
    <p:sldId id="266" r:id="rId15"/>
    <p:sldId id="267" r:id="rId16"/>
    <p:sldId id="268" r:id="rId17"/>
    <p:sldId id="270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0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7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6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8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2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eb.eecs.umich.edu/~cpeikert/soliloquy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Standards for </a:t>
            </a:r>
            <a:br>
              <a:rPr lang="en-US" dirty="0" smtClean="0"/>
            </a:br>
            <a:r>
              <a:rPr lang="en-US" dirty="0" smtClean="0"/>
              <a:t>Post-Quantum 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1752600"/>
          </a:xfrm>
        </p:spPr>
        <p:txBody>
          <a:bodyPr/>
          <a:lstStyle/>
          <a:p>
            <a:r>
              <a:rPr lang="en-US" dirty="0" smtClean="0"/>
              <a:t>Yi-Kai Liu / NIST PQC team</a:t>
            </a:r>
            <a:endParaRPr lang="en-US" dirty="0"/>
          </a:p>
        </p:txBody>
      </p:sp>
      <p:pic>
        <p:nvPicPr>
          <p:cNvPr id="3074" name="Picture 2" descr="http://vignette4.wikia.nocookie.net/indianajones/images/1/16/Boulder.jpg/revision/latest?cb=20070706160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41650"/>
            <a:ext cx="5657850" cy="39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0" y="6553200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http://indianajones.wikia.com/wiki/Raiders_of_the_Lost_Ark</a:t>
            </a:r>
          </a:p>
        </p:txBody>
      </p:sp>
    </p:spTree>
    <p:extLst>
      <p:ext uri="{BB962C8B-B14F-4D97-AF65-F5344CB8AC3E}">
        <p14:creationId xmlns:p14="http://schemas.microsoft.com/office/powerpoint/2010/main" val="9036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Lattice-Based Encryption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NTRUEncrypt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Developed circa 1996 by </a:t>
            </a:r>
            <a:r>
              <a:rPr lang="en-US" sz="2400" dirty="0" err="1" smtClean="0"/>
              <a:t>Hofstein</a:t>
            </a:r>
            <a:r>
              <a:rPr lang="en-US" sz="2400" dirty="0" smtClean="0"/>
              <a:t>, </a:t>
            </a:r>
            <a:r>
              <a:rPr lang="en-US" sz="2400" dirty="0" err="1" smtClean="0"/>
              <a:t>Pipher</a:t>
            </a:r>
            <a:r>
              <a:rPr lang="en-US" sz="2400" dirty="0" smtClean="0"/>
              <a:t> and Silverman, commercially available</a:t>
            </a:r>
          </a:p>
          <a:p>
            <a:pPr lvl="1"/>
            <a:endParaRPr lang="en-US" sz="2400" dirty="0" smtClean="0"/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Regev’s</a:t>
            </a:r>
            <a:r>
              <a:rPr lang="en-US" sz="2800" b="1" dirty="0" smtClean="0">
                <a:solidFill>
                  <a:srgbClr val="0070C0"/>
                </a:solidFill>
              </a:rPr>
              <a:t> encryption scheme</a:t>
            </a:r>
          </a:p>
          <a:p>
            <a:pPr lvl="1"/>
            <a:r>
              <a:rPr lang="en-US" sz="2400" dirty="0" smtClean="0"/>
              <a:t>Based on LWE problem (“learning with errors”) (2005)</a:t>
            </a:r>
          </a:p>
          <a:p>
            <a:pPr lvl="2"/>
            <a:r>
              <a:rPr lang="en-US" sz="2000" dirty="0"/>
              <a:t>S</a:t>
            </a:r>
            <a:r>
              <a:rPr lang="en-US" sz="2000" dirty="0" smtClean="0"/>
              <a:t>olving a noisy system of linear equations modulo p</a:t>
            </a:r>
          </a:p>
          <a:p>
            <a:pPr lvl="1"/>
            <a:r>
              <a:rPr lang="en-US" sz="2400" dirty="0" smtClean="0"/>
              <a:t>Theoretical security guarantees</a:t>
            </a:r>
          </a:p>
          <a:p>
            <a:pPr lvl="2"/>
            <a:r>
              <a:rPr lang="en-US" sz="2000" dirty="0" smtClean="0"/>
              <a:t>Solving average-case instances of LWE is at least as hard as solving worst-case instances of SIVP (“lattice short independent vectors problem”)</a:t>
            </a:r>
          </a:p>
          <a:p>
            <a:pPr lvl="1"/>
            <a:r>
              <a:rPr lang="en-US" sz="2400" dirty="0" smtClean="0"/>
              <a:t>When instantiated with ideal lattices, this looks sort of like </a:t>
            </a:r>
            <a:r>
              <a:rPr lang="en-US" sz="2400" dirty="0" err="1" smtClean="0"/>
              <a:t>NTRUEncrypt</a:t>
            </a:r>
            <a:endParaRPr lang="en-US" sz="2400" dirty="0" smtClean="0"/>
          </a:p>
          <a:p>
            <a:pPr lvl="2"/>
            <a:r>
              <a:rPr lang="en-US" sz="2000" dirty="0" smtClean="0"/>
              <a:t>Ideal lattice: an ideal in a ring, for example, Z[X] / (X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+1)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his gives smaller key sizes, without compromising security?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29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LWE Problem (“learning with errors”)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Secret </a:t>
            </a:r>
            <a:r>
              <a:rPr lang="en-US" dirty="0" smtClean="0"/>
              <a:t>s in 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q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q = poly(n)</a:t>
            </a:r>
          </a:p>
          <a:p>
            <a:r>
              <a:rPr lang="en-US" dirty="0" smtClean="0"/>
              <a:t>Given samples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/>
              <a:t>) in (</a:t>
            </a:r>
            <a:r>
              <a:rPr lang="en-US" dirty="0" err="1"/>
              <a:t>Z</a:t>
            </a:r>
            <a:r>
              <a:rPr lang="en-US" baseline="-25000" dirty="0" err="1"/>
              <a:t>q</a:t>
            </a:r>
            <a:r>
              <a:rPr lang="en-US" dirty="0"/>
              <a:t>)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q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is uniformly random</a:t>
            </a:r>
            <a:endParaRPr lang="en-US" dirty="0" smtClean="0"/>
          </a:p>
          <a:p>
            <a:pPr lvl="1"/>
            <a:r>
              <a:rPr lang="en-US" dirty="0" smtClean="0"/>
              <a:t>b = </a:t>
            </a:r>
            <a:r>
              <a:rPr lang="en-US" dirty="0" err="1" smtClean="0"/>
              <a:t>a</a:t>
            </a:r>
            <a:r>
              <a:rPr lang="en-US" baseline="30000" dirty="0" err="1" smtClean="0"/>
              <a:t>T</a:t>
            </a:r>
            <a:r>
              <a:rPr lang="en-US" dirty="0" err="1" smtClean="0"/>
              <a:t>s</a:t>
            </a:r>
            <a:r>
              <a:rPr lang="en-US" dirty="0" smtClean="0"/>
              <a:t> + e, where e is </a:t>
            </a:r>
            <a:r>
              <a:rPr lang="en-US" dirty="0" smtClean="0"/>
              <a:t>Gaussian distributed, w/ </a:t>
            </a:r>
            <a:r>
              <a:rPr lang="en-US" dirty="0" err="1" smtClean="0"/>
              <a:t>std</a:t>
            </a:r>
            <a:r>
              <a:rPr lang="en-US" dirty="0" smtClean="0"/>
              <a:t> dev q/poly(n)</a:t>
            </a:r>
            <a:endParaRPr lang="en-US" dirty="0" smtClean="0"/>
          </a:p>
          <a:p>
            <a:r>
              <a:rPr lang="en-US" dirty="0" smtClean="0"/>
              <a:t>Can we determine s?</a:t>
            </a:r>
          </a:p>
          <a:p>
            <a:pPr lvl="1"/>
            <a:r>
              <a:rPr lang="en-US" dirty="0" smtClean="0"/>
              <a:t>“Decoding a random linear code over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q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Claim: samples (</a:t>
            </a:r>
            <a:r>
              <a:rPr lang="en-US" b="1" dirty="0" err="1" smtClean="0">
                <a:solidFill>
                  <a:srgbClr val="0070C0"/>
                </a:solidFill>
              </a:rPr>
              <a:t>a,b</a:t>
            </a:r>
            <a:r>
              <a:rPr lang="en-US" b="1" dirty="0" smtClean="0">
                <a:solidFill>
                  <a:srgbClr val="0070C0"/>
                </a:solidFill>
              </a:rPr>
              <a:t>) look pseudorandom!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Regev’s</a:t>
            </a:r>
            <a:r>
              <a:rPr lang="en-US" dirty="0" smtClean="0"/>
              <a:t> Encryption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Private </a:t>
            </a:r>
            <a:r>
              <a:rPr lang="en-US" dirty="0" smtClean="0">
                <a:solidFill>
                  <a:srgbClr val="0070C0"/>
                </a:solidFill>
              </a:rPr>
              <a:t>key: </a:t>
            </a:r>
            <a:r>
              <a:rPr lang="en-US" dirty="0" smtClean="0"/>
              <a:t>s in 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q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Public key: </a:t>
            </a:r>
            <a:r>
              <a:rPr lang="en-US" dirty="0" smtClean="0"/>
              <a:t>LWE samples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, b</a:t>
            </a:r>
            <a:r>
              <a:rPr lang="en-US" baseline="-25000" dirty="0" smtClean="0"/>
              <a:t>i</a:t>
            </a:r>
            <a:r>
              <a:rPr lang="en-US" dirty="0"/>
              <a:t>) in (</a:t>
            </a:r>
            <a:r>
              <a:rPr lang="en-US" dirty="0" err="1"/>
              <a:t>Z</a:t>
            </a:r>
            <a:r>
              <a:rPr lang="en-US" baseline="-25000" dirty="0" err="1"/>
              <a:t>q</a:t>
            </a:r>
            <a:r>
              <a:rPr lang="en-US" dirty="0"/>
              <a:t>)</a:t>
            </a:r>
            <a:r>
              <a:rPr lang="en-US" baseline="30000" dirty="0"/>
              <a:t>n</a:t>
            </a:r>
            <a:r>
              <a:rPr lang="en-US" dirty="0"/>
              <a:t> x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q</a:t>
            </a:r>
            <a:r>
              <a:rPr lang="en-US" dirty="0" smtClean="0"/>
              <a:t> (for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= 1,…,</a:t>
            </a:r>
            <a:r>
              <a:rPr lang="en-US" dirty="0" smtClean="0"/>
              <a:t>m)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here we </a:t>
            </a:r>
            <a:r>
              <a:rPr lang="en-US" dirty="0"/>
              <a:t>l</a:t>
            </a:r>
            <a:r>
              <a:rPr lang="en-US" dirty="0" smtClean="0"/>
              <a:t>et m ~ n log n</a:t>
            </a:r>
          </a:p>
          <a:p>
            <a:pPr lvl="1"/>
            <a:r>
              <a:rPr lang="en-US" dirty="0" smtClean="0"/>
              <a:t>Recall 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T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Encryption: </a:t>
            </a:r>
            <a:r>
              <a:rPr lang="en-US" dirty="0"/>
              <a:t>G</a:t>
            </a:r>
            <a:r>
              <a:rPr lang="en-US" dirty="0" smtClean="0"/>
              <a:t>iven a single bit x </a:t>
            </a:r>
            <a:r>
              <a:rPr lang="en-US" dirty="0" smtClean="0"/>
              <a:t>in {0,1</a:t>
            </a:r>
            <a:r>
              <a:rPr lang="en-US" dirty="0" smtClean="0"/>
              <a:t>}</a:t>
            </a:r>
            <a:endParaRPr lang="en-US" dirty="0" smtClean="0"/>
          </a:p>
          <a:p>
            <a:pPr lvl="1"/>
            <a:r>
              <a:rPr lang="en-US" dirty="0" smtClean="0"/>
              <a:t>Choose a </a:t>
            </a:r>
            <a:r>
              <a:rPr lang="en-US" dirty="0" smtClean="0"/>
              <a:t>random subset </a:t>
            </a:r>
            <a:r>
              <a:rPr lang="en-US" dirty="0" smtClean="0"/>
              <a:t>S of {1,…,m</a:t>
            </a:r>
            <a:r>
              <a:rPr lang="en-US" dirty="0" smtClean="0"/>
              <a:t>}</a:t>
            </a:r>
            <a:endParaRPr lang="en-US" dirty="0" smtClean="0"/>
          </a:p>
          <a:p>
            <a:pPr lvl="1"/>
            <a:r>
              <a:rPr lang="en-US" dirty="0" smtClean="0"/>
              <a:t>Output</a:t>
            </a:r>
            <a:r>
              <a:rPr lang="en-US" dirty="0" smtClean="0"/>
              <a:t> </a:t>
            </a:r>
            <a:r>
              <a:rPr lang="en-US" dirty="0" smtClean="0"/>
              <a:t>a = </a:t>
            </a:r>
            <a:r>
              <a:rPr lang="el-GR" dirty="0" smtClean="0"/>
              <a:t>Σ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in S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and b </a:t>
            </a:r>
            <a:r>
              <a:rPr lang="en-US" dirty="0" smtClean="0"/>
              <a:t>= (0.5)(q-1)x + </a:t>
            </a:r>
            <a:r>
              <a:rPr lang="el-GR" dirty="0" smtClean="0"/>
              <a:t>Σ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in S</a:t>
            </a:r>
            <a:r>
              <a:rPr lang="en-US" dirty="0" smtClean="0"/>
              <a:t> 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Decryption: </a:t>
            </a:r>
            <a:r>
              <a:rPr lang="en-US" dirty="0" smtClean="0"/>
              <a:t>Given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ompute b – </a:t>
            </a:r>
            <a:r>
              <a:rPr lang="en-US" dirty="0" err="1" smtClean="0"/>
              <a:t>a</a:t>
            </a:r>
            <a:r>
              <a:rPr lang="en-US" baseline="30000" dirty="0" err="1" smtClean="0"/>
              <a:t>T</a:t>
            </a:r>
            <a:r>
              <a:rPr lang="en-US" dirty="0" err="1" smtClean="0"/>
              <a:t>s</a:t>
            </a:r>
            <a:r>
              <a:rPr lang="en-US" dirty="0" smtClean="0"/>
              <a:t> = </a:t>
            </a:r>
            <a:r>
              <a:rPr lang="en-US" dirty="0"/>
              <a:t>(0.5)(q-1)x + </a:t>
            </a:r>
            <a:r>
              <a:rPr lang="el-GR" dirty="0"/>
              <a:t>Σ</a:t>
            </a:r>
            <a:r>
              <a:rPr lang="en-US" baseline="-25000" dirty="0" err="1"/>
              <a:t>i</a:t>
            </a:r>
            <a:r>
              <a:rPr lang="en-US" baseline="-25000" dirty="0"/>
              <a:t> in S</a:t>
            </a:r>
            <a:r>
              <a:rPr lang="en-US" dirty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Round </a:t>
            </a:r>
            <a:r>
              <a:rPr lang="en-US" dirty="0" smtClean="0"/>
              <a:t>this to </a:t>
            </a:r>
            <a:r>
              <a:rPr lang="en-US" dirty="0" smtClean="0"/>
              <a:t>either 0 or (0.5)(q-1), mod </a:t>
            </a:r>
            <a:r>
              <a:rPr lang="en-US" dirty="0" smtClean="0"/>
              <a:t>q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utput either x = 0 </a:t>
            </a:r>
            <a:r>
              <a:rPr lang="en-US" dirty="0" smtClean="0"/>
              <a:t>or </a:t>
            </a:r>
            <a:r>
              <a:rPr lang="en-US" dirty="0" smtClean="0"/>
              <a:t>x = 1</a:t>
            </a:r>
            <a:r>
              <a:rPr lang="en-US" dirty="0" smtClean="0"/>
              <a:t>, </a:t>
            </a:r>
            <a:r>
              <a:rPr lang="en-US" dirty="0" smtClean="0"/>
              <a:t>accordingly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Lattice-Based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“Hash-then-sign” approach (GGH ’97)</a:t>
            </a:r>
          </a:p>
          <a:p>
            <a:r>
              <a:rPr lang="en-US" dirty="0" smtClean="0"/>
              <a:t>Lattice L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Public key: </a:t>
            </a:r>
            <a:r>
              <a:rPr lang="en-US" dirty="0"/>
              <a:t>A</a:t>
            </a:r>
            <a:r>
              <a:rPr lang="en-US" dirty="0" smtClean="0"/>
              <a:t> “hard” basis B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Private key: </a:t>
            </a:r>
            <a:r>
              <a:rPr lang="en-US" dirty="0"/>
              <a:t>A</a:t>
            </a:r>
            <a:r>
              <a:rPr lang="en-US" dirty="0" smtClean="0"/>
              <a:t> “good” basis T (the “trapdoor”)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Signing: </a:t>
            </a:r>
            <a:r>
              <a:rPr lang="en-US" dirty="0" smtClean="0"/>
              <a:t>Given message </a:t>
            </a:r>
            <a:r>
              <a:rPr lang="en-US" dirty="0" smtClean="0"/>
              <a:t>m,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ash it to a point x in </a:t>
            </a:r>
            <a:r>
              <a:rPr lang="en-US" dirty="0" err="1" smtClean="0"/>
              <a:t>R</a:t>
            </a:r>
            <a:r>
              <a:rPr lang="en-US" baseline="30000" dirty="0" err="1" smtClean="0"/>
              <a:t>n</a:t>
            </a:r>
            <a:endParaRPr lang="en-US" dirty="0"/>
          </a:p>
          <a:p>
            <a:pPr lvl="1"/>
            <a:r>
              <a:rPr lang="en-US" dirty="0" smtClean="0"/>
              <a:t>Find the lattice vector v in L that lies closest to x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utput (</a:t>
            </a:r>
            <a:r>
              <a:rPr lang="en-US" dirty="0" err="1" smtClean="0"/>
              <a:t>x,v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Verification: </a:t>
            </a:r>
            <a:r>
              <a:rPr lang="en-US" dirty="0" smtClean="0"/>
              <a:t>Given </a:t>
            </a:r>
            <a:r>
              <a:rPr lang="en-US" dirty="0" smtClean="0"/>
              <a:t>(</a:t>
            </a:r>
            <a:r>
              <a:rPr lang="en-US" dirty="0" err="1" smtClean="0"/>
              <a:t>m,x,v</a:t>
            </a:r>
            <a:r>
              <a:rPr lang="en-US" dirty="0" smtClean="0"/>
              <a:t>),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 that m hashes to x, v is in L, and v is close to </a:t>
            </a:r>
            <a:r>
              <a:rPr lang="en-US" dirty="0" smtClean="0"/>
              <a:t>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Lattice-Based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NTRUSign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r>
              <a:rPr lang="en-US" sz="2400" dirty="0" smtClean="0"/>
              <a:t>Developed circa 2003</a:t>
            </a:r>
          </a:p>
          <a:p>
            <a:pPr lvl="1"/>
            <a:r>
              <a:rPr lang="en-US" sz="2400" dirty="0" smtClean="0"/>
              <a:t>Broken by Nguyen and </a:t>
            </a:r>
            <a:r>
              <a:rPr lang="en-US" sz="2400" dirty="0" err="1" smtClean="0"/>
              <a:t>Regev</a:t>
            </a:r>
            <a:r>
              <a:rPr lang="en-US" sz="2400" dirty="0" smtClean="0"/>
              <a:t> in 2006 (“learning a </a:t>
            </a:r>
            <a:r>
              <a:rPr lang="en-US" sz="2400" dirty="0" err="1" smtClean="0"/>
              <a:t>parallelipiped</a:t>
            </a:r>
            <a:r>
              <a:rPr lang="en-US" sz="2400" dirty="0" smtClean="0"/>
              <a:t>”) – each signature leaks some information about the secret key</a:t>
            </a:r>
          </a:p>
          <a:p>
            <a:pPr lvl="1"/>
            <a:r>
              <a:rPr lang="en-US" sz="2400" dirty="0" smtClean="0"/>
              <a:t>Patched by adding “perturbations” to the signatures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>
                <a:solidFill>
                  <a:srgbClr val="0070C0"/>
                </a:solidFill>
              </a:rPr>
              <a:t>GPV signatures</a:t>
            </a:r>
          </a:p>
          <a:p>
            <a:pPr lvl="1"/>
            <a:r>
              <a:rPr lang="en-US" sz="2400" dirty="0" smtClean="0"/>
              <a:t>Uses “Gaussian sampling” (Gentry, </a:t>
            </a:r>
            <a:r>
              <a:rPr lang="en-US" sz="2400" dirty="0" err="1" smtClean="0"/>
              <a:t>Peikert</a:t>
            </a:r>
            <a:r>
              <a:rPr lang="en-US" sz="2400" dirty="0" smtClean="0"/>
              <a:t>, </a:t>
            </a:r>
            <a:r>
              <a:rPr lang="en-US" sz="2400" dirty="0" err="1" smtClean="0"/>
              <a:t>Vaikuntanathan</a:t>
            </a:r>
            <a:r>
              <a:rPr lang="en-US" sz="2400" dirty="0" smtClean="0"/>
              <a:t>, 2007)</a:t>
            </a:r>
          </a:p>
          <a:p>
            <a:pPr lvl="2"/>
            <a:r>
              <a:rPr lang="en-US" sz="2000" dirty="0" smtClean="0"/>
              <a:t>Provably secure variant of </a:t>
            </a:r>
            <a:r>
              <a:rPr lang="en-US" sz="2000" dirty="0" err="1" smtClean="0"/>
              <a:t>NTRUSign</a:t>
            </a:r>
            <a:r>
              <a:rPr lang="en-US" sz="2000" dirty="0" smtClean="0"/>
              <a:t>, but less efficient</a:t>
            </a:r>
          </a:p>
          <a:p>
            <a:pPr lvl="2"/>
            <a:r>
              <a:rPr lang="en-US" sz="2000" dirty="0" smtClean="0"/>
              <a:t>Based on SIS problem (“small integer solutions”) – </a:t>
            </a:r>
            <a:br>
              <a:rPr lang="en-US" sz="2000" dirty="0" smtClean="0"/>
            </a:br>
            <a:r>
              <a:rPr lang="en-US" sz="2000" dirty="0" smtClean="0"/>
              <a:t>random subset sum with vectors modulo p</a:t>
            </a:r>
          </a:p>
          <a:p>
            <a:pPr lvl="2"/>
            <a:r>
              <a:rPr lang="en-US" sz="2000" dirty="0" smtClean="0"/>
              <a:t>Has worst-case to average-case reduction from lattice problems</a:t>
            </a:r>
          </a:p>
        </p:txBody>
      </p:sp>
    </p:spTree>
    <p:extLst>
      <p:ext uri="{BB962C8B-B14F-4D97-AF65-F5344CB8AC3E}">
        <p14:creationId xmlns:p14="http://schemas.microsoft.com/office/powerpoint/2010/main" val="35766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Lattice-Based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Signatures using Fiat-Shamir heuristic</a:t>
            </a:r>
          </a:p>
          <a:p>
            <a:pPr lvl="1"/>
            <a:r>
              <a:rPr lang="en-US" sz="2400" dirty="0" smtClean="0"/>
              <a:t>More efficient than GPV approach</a:t>
            </a:r>
          </a:p>
          <a:p>
            <a:pPr lvl="1"/>
            <a:r>
              <a:rPr lang="en-US" sz="2400" dirty="0" smtClean="0"/>
              <a:t>Provably secure based on hardness of SIS problem, </a:t>
            </a:r>
            <a:br>
              <a:rPr lang="en-US" sz="2400" dirty="0" smtClean="0"/>
            </a:br>
            <a:r>
              <a:rPr lang="en-US" sz="2400" dirty="0" smtClean="0"/>
              <a:t>in random oracle model</a:t>
            </a:r>
          </a:p>
          <a:p>
            <a:pPr lvl="1"/>
            <a:r>
              <a:rPr lang="en-US" sz="2400" dirty="0" err="1" smtClean="0"/>
              <a:t>Lyubashevsky</a:t>
            </a:r>
            <a:r>
              <a:rPr lang="en-US" sz="2400" dirty="0" smtClean="0"/>
              <a:t> (2011), and several follow-on works…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742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Lattice basis reduction </a:t>
            </a:r>
            <a:r>
              <a:rPr lang="en-US" sz="2800" dirty="0" smtClean="0"/>
              <a:t>(in polynomial time)</a:t>
            </a:r>
          </a:p>
          <a:p>
            <a:pPr lvl="1"/>
            <a:r>
              <a:rPr lang="en-US" sz="2400" dirty="0" smtClean="0"/>
              <a:t>Try to find a basis consisting of short, nearly-orthogonal vectors</a:t>
            </a:r>
          </a:p>
          <a:p>
            <a:pPr lvl="1"/>
            <a:r>
              <a:rPr lang="en-US" sz="2400" dirty="0" smtClean="0"/>
              <a:t>LLL algorithm: finds a 2</a:t>
            </a:r>
            <a:r>
              <a:rPr lang="en-US" sz="2400" baseline="30000" dirty="0" smtClean="0"/>
              <a:t>O(n)</a:t>
            </a:r>
            <a:r>
              <a:rPr lang="en-US" sz="2400" dirty="0" smtClean="0"/>
              <a:t>-approximation to the shortest vector in the lattice</a:t>
            </a:r>
          </a:p>
          <a:p>
            <a:pPr lvl="1"/>
            <a:r>
              <a:rPr lang="en-US" sz="2400" dirty="0" smtClean="0"/>
              <a:t>Block-KZ reduction, follow-on work by </a:t>
            </a:r>
            <a:r>
              <a:rPr lang="en-US" sz="2400" dirty="0" err="1" smtClean="0"/>
              <a:t>Schnorr</a:t>
            </a:r>
            <a:r>
              <a:rPr lang="en-US" sz="2400" dirty="0" smtClean="0"/>
              <a:t>, Nguyen…</a:t>
            </a:r>
          </a:p>
          <a:p>
            <a:pPr lvl="1"/>
            <a:endParaRPr lang="en-US" sz="2400" dirty="0" smtClean="0"/>
          </a:p>
          <a:p>
            <a:r>
              <a:rPr lang="en-US" sz="2800" dirty="0" smtClean="0">
                <a:solidFill>
                  <a:srgbClr val="0070C0"/>
                </a:solidFill>
              </a:rPr>
              <a:t>Sieving, enumeration </a:t>
            </a:r>
            <a:r>
              <a:rPr lang="en-US" sz="2800" dirty="0" smtClean="0"/>
              <a:t>(in exponential time)</a:t>
            </a:r>
          </a:p>
          <a:p>
            <a:pPr lvl="1"/>
            <a:r>
              <a:rPr lang="en-US" sz="2400" dirty="0" smtClean="0"/>
              <a:t>Find the shortest vector in the lattice</a:t>
            </a:r>
          </a:p>
          <a:p>
            <a:pPr lvl="1"/>
            <a:r>
              <a:rPr lang="en-US" sz="2400" dirty="0" smtClean="0"/>
              <a:t>Extreme pruning (Gama, Nguyen, </a:t>
            </a:r>
            <a:r>
              <a:rPr lang="en-US" sz="2400" dirty="0" err="1" smtClean="0"/>
              <a:t>Regev</a:t>
            </a:r>
            <a:r>
              <a:rPr lang="en-US" sz="2400" dirty="0" smtClean="0"/>
              <a:t>, 2010)</a:t>
            </a:r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0070C0"/>
                </a:solidFill>
              </a:rPr>
              <a:t>Algorithms for LWE and SIS problems</a:t>
            </a:r>
          </a:p>
          <a:p>
            <a:pPr lvl="1"/>
            <a:r>
              <a:rPr lang="en-US" sz="2400" dirty="0" smtClean="0"/>
              <a:t>List merging (</a:t>
            </a:r>
            <a:r>
              <a:rPr lang="en-US" sz="2400" dirty="0" err="1" smtClean="0"/>
              <a:t>Lyubashevsky</a:t>
            </a:r>
            <a:r>
              <a:rPr lang="en-US" sz="2400" dirty="0" smtClean="0"/>
              <a:t>, 2004)</a:t>
            </a:r>
          </a:p>
          <a:p>
            <a:pPr lvl="1"/>
            <a:r>
              <a:rPr lang="en-US" sz="2400" dirty="0" smtClean="0"/>
              <a:t>Linearization (Arora, Ge, 2011)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43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Cryptanalysis?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Quantum algorithms for problems in number fields</a:t>
            </a:r>
          </a:p>
          <a:p>
            <a:pPr lvl="1"/>
            <a:r>
              <a:rPr lang="en-US" sz="2400" dirty="0" smtClean="0"/>
              <a:t>Unit group, class group, principal ideal problem </a:t>
            </a:r>
          </a:p>
          <a:p>
            <a:pPr lvl="1"/>
            <a:r>
              <a:rPr lang="en-US" sz="2400" dirty="0" smtClean="0"/>
              <a:t>Running time is polynomial in the degree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 err="1" smtClean="0"/>
              <a:t>Eisentrager</a:t>
            </a:r>
            <a:r>
              <a:rPr lang="en-US" sz="2400" dirty="0" smtClean="0"/>
              <a:t>, </a:t>
            </a:r>
            <a:r>
              <a:rPr lang="en-US" sz="2400" dirty="0" err="1" smtClean="0"/>
              <a:t>Hallgren</a:t>
            </a:r>
            <a:r>
              <a:rPr lang="en-US" sz="2400" dirty="0" smtClean="0"/>
              <a:t>, </a:t>
            </a:r>
            <a:r>
              <a:rPr lang="en-US" sz="2400" dirty="0" err="1" smtClean="0"/>
              <a:t>Kitaev</a:t>
            </a:r>
            <a:r>
              <a:rPr lang="en-US" sz="2400" dirty="0" smtClean="0"/>
              <a:t>, Song, 2014; </a:t>
            </a:r>
            <a:r>
              <a:rPr lang="en-US" sz="2400" dirty="0" err="1" smtClean="0"/>
              <a:t>Biasse</a:t>
            </a:r>
            <a:r>
              <a:rPr lang="en-US" sz="2400" dirty="0" smtClean="0"/>
              <a:t>, Song, 2016)</a:t>
            </a:r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0070C0"/>
                </a:solidFill>
              </a:rPr>
              <a:t>Quantum attack on the Soliloquy cryptosystem</a:t>
            </a:r>
          </a:p>
          <a:p>
            <a:pPr lvl="1"/>
            <a:r>
              <a:rPr lang="en-US" sz="2400" dirty="0" smtClean="0"/>
              <a:t>(Campbell, Groves, Shepherd, 2014)</a:t>
            </a:r>
          </a:p>
          <a:p>
            <a:pPr lvl="2"/>
            <a:r>
              <a:rPr lang="en-US" sz="2000" dirty="0" smtClean="0"/>
              <a:t>Commentary: </a:t>
            </a:r>
            <a:r>
              <a:rPr lang="en-US" sz="2000" dirty="0" smtClean="0">
                <a:hlinkClick r:id="rId2"/>
              </a:rPr>
              <a:t>http://web.eecs.umich.edu/~cpeikert/soliloquy.html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r>
              <a:rPr lang="en-US" sz="2800" dirty="0" smtClean="0">
                <a:solidFill>
                  <a:srgbClr val="0070C0"/>
                </a:solidFill>
              </a:rPr>
              <a:t>Quantum speed-ups of classical lattice algorithms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dirty="0" err="1" smtClean="0"/>
              <a:t>Laarhoven</a:t>
            </a:r>
            <a:r>
              <a:rPr lang="en-US" sz="2400" dirty="0" smtClean="0"/>
              <a:t>, </a:t>
            </a:r>
            <a:r>
              <a:rPr lang="en-US" sz="2400" dirty="0" err="1" smtClean="0"/>
              <a:t>Mosca</a:t>
            </a:r>
            <a:r>
              <a:rPr lang="en-US" sz="2400" dirty="0" smtClean="0"/>
              <a:t>, van de Pol, 2013)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54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Are ideal lattices just as hard as general lattices?</a:t>
            </a:r>
          </a:p>
          <a:p>
            <a:pPr lvl="1"/>
            <a:r>
              <a:rPr lang="en-US" sz="2400" dirty="0" smtClean="0"/>
              <a:t>Clearly there is some additional structure there…</a:t>
            </a:r>
          </a:p>
          <a:p>
            <a:pPr lvl="1"/>
            <a:r>
              <a:rPr lang="en-US" sz="2400" dirty="0" smtClean="0"/>
              <a:t>In the security proofs, we </a:t>
            </a:r>
            <a:r>
              <a:rPr lang="en-US" sz="2400" u="sng" dirty="0" smtClean="0"/>
              <a:t>assume</a:t>
            </a:r>
            <a:r>
              <a:rPr lang="en-US" sz="2400" dirty="0" smtClean="0"/>
              <a:t> these problems are hard</a:t>
            </a:r>
          </a:p>
          <a:p>
            <a:pPr lvl="1"/>
            <a:endParaRPr lang="en-US" sz="2400" dirty="0" smtClean="0"/>
          </a:p>
          <a:p>
            <a:r>
              <a:rPr lang="en-US" sz="2800" dirty="0" smtClean="0">
                <a:solidFill>
                  <a:srgbClr val="0070C0"/>
                </a:solidFill>
              </a:rPr>
              <a:t>How hard are the LWE and SIS problems, for the parameters we use in practice?</a:t>
            </a:r>
          </a:p>
          <a:p>
            <a:pPr lvl="1"/>
            <a:r>
              <a:rPr lang="en-US" sz="2400" dirty="0" smtClean="0"/>
              <a:t>Parameters are chosen based on experimental cryptanalysis</a:t>
            </a:r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orst-case to average-case reduction doesn’t say anything meaningful in this regime</a:t>
            </a:r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0070C0"/>
                </a:solidFill>
              </a:rPr>
              <a:t>How to implement Gaussian samplers?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eed good entropy, how to test this, what about discretization errors, need constant-time implementations to resist side-channel attacks…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45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Computers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213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Quantum mechanics</a:t>
                </a:r>
              </a:p>
              <a:p>
                <a:pPr lvl="1"/>
                <a:r>
                  <a:rPr lang="en-US" sz="2400" dirty="0" smtClean="0"/>
                  <a:t>Behavior of small objects: atoms, electrons, photons</a:t>
                </a:r>
              </a:p>
              <a:p>
                <a:pPr lvl="1"/>
                <a:r>
                  <a:rPr lang="en-US" sz="2400" dirty="0" smtClean="0"/>
                  <a:t>Quantum </a:t>
                </a:r>
                <a:r>
                  <a:rPr lang="en-US" sz="2400" dirty="0" err="1" smtClean="0"/>
                  <a:t>superpositions</a:t>
                </a:r>
                <a:r>
                  <a:rPr lang="en-US" sz="2400" dirty="0" smtClean="0"/>
                  <a:t>: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i="1" smtClean="0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𝑐𝑎𝑡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𝑎𝑙𝑖𝑣𝑒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𝑑𝑒𝑎𝑑</m:t>
                        </m:r>
                      </m:e>
                    </m:d>
                  </m:oMath>
                </a14:m>
                <a:r>
                  <a:rPr lang="en-US" sz="2400" dirty="0" smtClean="0"/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400" i="1" smtClean="0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𝑞𝑢𝑏𝑖𝑡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lvl="1"/>
                <a:r>
                  <a:rPr lang="en-US" sz="2400" dirty="0" smtClean="0"/>
                  <a:t>Interference: combine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400" dirty="0" smtClean="0"/>
                  <a:t>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sz="2400" dirty="0" smtClean="0"/>
                  <a:t> get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lvl="1"/>
                <a:endParaRPr lang="en-US" sz="2400" dirty="0" smtClean="0"/>
              </a:p>
              <a:p>
                <a:pPr lvl="1"/>
                <a:r>
                  <a:rPr lang="en-US" sz="2400" dirty="0" smtClean="0"/>
                  <a:t>When an object is observed, the </a:t>
                </a:r>
                <a:br>
                  <a:rPr lang="en-US" sz="2400" dirty="0" smtClean="0"/>
                </a:br>
                <a:r>
                  <a:rPr lang="en-US" sz="2400" dirty="0" smtClean="0"/>
                  <a:t>quantum superposition collapses</a:t>
                </a:r>
              </a:p>
              <a:p>
                <a:pPr lvl="1"/>
                <a:r>
                  <a:rPr lang="en-US" sz="2400" dirty="0"/>
                  <a:t>T</a:t>
                </a:r>
                <a:r>
                  <a:rPr lang="en-US" sz="2400" dirty="0" smtClean="0"/>
                  <a:t>his is why large objects do not </a:t>
                </a:r>
                <a:br>
                  <a:rPr lang="en-US" sz="2400" dirty="0" smtClean="0"/>
                </a:br>
                <a:r>
                  <a:rPr lang="en-US" sz="2400" dirty="0" smtClean="0"/>
                  <a:t>behave </a:t>
                </a:r>
                <a:r>
                  <a:rPr lang="en-US" sz="2400" dirty="0" err="1" smtClean="0"/>
                  <a:t>quantumly</a:t>
                </a:r>
                <a:endParaRPr lang="en-US" sz="2400" dirty="0" smtClean="0"/>
              </a:p>
              <a:p>
                <a:pPr lvl="1"/>
                <a:r>
                  <a:rPr lang="en-US" sz="2400" dirty="0" smtClean="0"/>
                  <a:t>Major challenge in building a </a:t>
                </a:r>
                <a:br>
                  <a:rPr lang="en-US" sz="2400" dirty="0" smtClean="0"/>
                </a:br>
                <a:r>
                  <a:rPr lang="en-US" sz="2400" dirty="0" smtClean="0"/>
                  <a:t>quantum computer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2131"/>
              </a:xfrm>
              <a:blipFill rotWithShape="1">
                <a:blip r:embed="rId2"/>
                <a:stretch>
                  <a:fillRect l="-1259" t="-1068" r="-519" b="-1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10737"/>
            <a:ext cx="2505075" cy="163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86200" y="6096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R.Blatt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&amp;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D.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Wineland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Nature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453,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1008-1015 (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19 June 2008)</a:t>
            </a:r>
          </a:p>
        </p:txBody>
      </p:sp>
    </p:spTree>
    <p:extLst>
      <p:ext uri="{BB962C8B-B14F-4D97-AF65-F5344CB8AC3E}">
        <p14:creationId xmlns:p14="http://schemas.microsoft.com/office/powerpoint/2010/main" val="924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Potentially much more powerful than classical computers</a:t>
            </a:r>
          </a:p>
          <a:p>
            <a:pPr lvl="1"/>
            <a:r>
              <a:rPr lang="en-US" sz="2400" dirty="0" smtClean="0"/>
              <a:t>Conjecture: A classical computer needs </a:t>
            </a:r>
            <a:r>
              <a:rPr lang="en-US" sz="2400" b="1" dirty="0" smtClean="0"/>
              <a:t>exponential time</a:t>
            </a:r>
            <a:r>
              <a:rPr lang="en-US" sz="2400" dirty="0" smtClean="0"/>
              <a:t> to simulate a quantum computer (in the general case)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Exponential speedups for some interesting problems</a:t>
            </a:r>
          </a:p>
          <a:p>
            <a:pPr lvl="1"/>
            <a:r>
              <a:rPr lang="en-US" sz="2400" dirty="0" smtClean="0"/>
              <a:t>Simulating the dynamics of molecules, superconductors, photosynthesis…?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Factoring large integers (Shor’s algorithm)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</a:rPr>
              <a:t>Discrete logarithms in any abelian group (Shor’s algorithm)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And some polynomial speedups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</a:rPr>
              <a:t>U</a:t>
            </a:r>
            <a:r>
              <a:rPr lang="en-US" sz="2400" b="1" dirty="0" smtClean="0">
                <a:solidFill>
                  <a:srgbClr val="0070C0"/>
                </a:solidFill>
              </a:rPr>
              <a:t>nstructured search (Grover’s alg.), collision finding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26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Who Cares?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Quantum computers would break most of our public-key crypto</a:t>
            </a:r>
          </a:p>
          <a:p>
            <a:pPr lvl="1"/>
            <a:r>
              <a:rPr lang="en-US" sz="2400" dirty="0" smtClean="0"/>
              <a:t>RSA,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 key exchange, elliptic curve crypto</a:t>
            </a:r>
          </a:p>
          <a:p>
            <a:pPr lvl="1"/>
            <a:r>
              <a:rPr lang="en-US" sz="2400" dirty="0" smtClean="0"/>
              <a:t>TLS, digital certificates, </a:t>
            </a:r>
            <a:r>
              <a:rPr lang="en-US" sz="2400" dirty="0" err="1" smtClean="0"/>
              <a:t>IPSec</a:t>
            </a:r>
            <a:endParaRPr lang="en-US" sz="2400" dirty="0" smtClean="0"/>
          </a:p>
          <a:p>
            <a:pPr lvl="1"/>
            <a:endParaRPr lang="en-US" sz="2400" dirty="0"/>
          </a:p>
          <a:p>
            <a:r>
              <a:rPr lang="en-US" sz="2800" dirty="0" smtClean="0"/>
              <a:t>Symmetric crypto would be affected, but not broken</a:t>
            </a:r>
          </a:p>
          <a:p>
            <a:pPr lvl="1"/>
            <a:r>
              <a:rPr lang="en-US" sz="2400" dirty="0" smtClean="0"/>
              <a:t>“Keep using AES, but double the key length”</a:t>
            </a:r>
          </a:p>
          <a:p>
            <a:pPr lvl="1"/>
            <a:r>
              <a:rPr lang="en-US" sz="2400" dirty="0" smtClean="0"/>
              <a:t>(Actually, it’s more complicated than that)</a:t>
            </a:r>
          </a:p>
        </p:txBody>
      </p:sp>
    </p:spTree>
    <p:extLst>
      <p:ext uri="{BB962C8B-B14F-4D97-AF65-F5344CB8AC3E}">
        <p14:creationId xmlns:p14="http://schemas.microsoft.com/office/powerpoint/2010/main" val="38498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Who Cares?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Fortunately, large quantum computers don’t exist yet</a:t>
            </a:r>
          </a:p>
          <a:p>
            <a:pPr lvl="1"/>
            <a:r>
              <a:rPr lang="en-US" sz="2400" dirty="0" smtClean="0"/>
              <a:t>Small ones do exist, but can they scale up?</a:t>
            </a:r>
          </a:p>
          <a:p>
            <a:pPr lvl="1"/>
            <a:r>
              <a:rPr lang="en-US" sz="2400" dirty="0" smtClean="0"/>
              <a:t>Michele </a:t>
            </a:r>
            <a:r>
              <a:rPr lang="en-US" sz="2400" dirty="0" err="1" smtClean="0"/>
              <a:t>Mosca</a:t>
            </a:r>
            <a:r>
              <a:rPr lang="en-US" sz="2400" dirty="0" smtClean="0"/>
              <a:t> (http://eprint.iacr.org/2015/1075): </a:t>
            </a:r>
            <a:br>
              <a:rPr lang="en-US" sz="2400" dirty="0" smtClean="0"/>
            </a:br>
            <a:r>
              <a:rPr lang="en-US" sz="2400" dirty="0" smtClean="0"/>
              <a:t>“1/2 chance of breaking RSA-2048 by 2031”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Unfortunately, 2031 is not that far away</a:t>
            </a:r>
          </a:p>
          <a:p>
            <a:pPr lvl="1"/>
            <a:r>
              <a:rPr lang="en-US" sz="2400" dirty="0" smtClean="0"/>
              <a:t>How long does today’s data need to remain secure? </a:t>
            </a:r>
            <a:br>
              <a:rPr lang="en-US" sz="2400" dirty="0" smtClean="0"/>
            </a:br>
            <a:r>
              <a:rPr lang="en-US" sz="2400" dirty="0" smtClean="0"/>
              <a:t>5-10 years?</a:t>
            </a:r>
          </a:p>
          <a:p>
            <a:pPr lvl="1"/>
            <a:r>
              <a:rPr lang="en-US" sz="2400" dirty="0" smtClean="0"/>
              <a:t>How long does it take to deploy new crypto software? </a:t>
            </a:r>
            <a:br>
              <a:rPr lang="en-US" sz="2400" dirty="0" smtClean="0"/>
            </a:br>
            <a:r>
              <a:rPr lang="en-US" sz="2400" dirty="0" smtClean="0"/>
              <a:t>5-10 years?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18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Post-Quantum Cryptography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436405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2766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Cryptosystems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problem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Trapdoor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Lattice-based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Finding short vectors in a</a:t>
                      </a:r>
                      <a:r>
                        <a:rPr lang="en-US" sz="2400" baseline="0" dirty="0" smtClean="0"/>
                        <a:t> high-</a:t>
                      </a:r>
                      <a:r>
                        <a:rPr lang="en-US" sz="2400" dirty="0" smtClean="0"/>
                        <a:t>dimensional lattice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Nice</a:t>
                      </a:r>
                      <a:r>
                        <a:rPr lang="en-US" sz="2400" baseline="0" dirty="0" smtClean="0"/>
                        <a:t> basis for the lattice (short, almost-orthogonal vectors)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Code-based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Decoding a random binary linear code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Linear</a:t>
                      </a:r>
                      <a:r>
                        <a:rPr lang="en-US" sz="2400" baseline="0" dirty="0" smtClean="0"/>
                        <a:t> trans-formations that reveal structure of the code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Multivariate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Solving</a:t>
                      </a:r>
                      <a:r>
                        <a:rPr lang="en-US" sz="2400" baseline="0" dirty="0" smtClean="0"/>
                        <a:t> a random system of multivariate quadratic equations over a finite field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Linear trans-formations that reveal structure of the equations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Post-Quantum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Hash-based signatures</a:t>
            </a:r>
          </a:p>
          <a:p>
            <a:pPr lvl="1"/>
            <a:r>
              <a:rPr lang="en-US" sz="2400" dirty="0" smtClean="0"/>
              <a:t>Simple: uses only a hash function, doesn’t need a trapdoor</a:t>
            </a:r>
          </a:p>
          <a:p>
            <a:pPr lvl="1"/>
            <a:r>
              <a:rPr lang="en-US" sz="2400" dirty="0" smtClean="0"/>
              <a:t>Caveat: signing algorithm has to update an internal data structure every time it signs a message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/>
              <a:t>Isogenies of </a:t>
            </a:r>
            <a:r>
              <a:rPr lang="en-US" sz="2800" b="1" dirty="0" err="1" smtClean="0"/>
              <a:t>supersingular</a:t>
            </a:r>
            <a:r>
              <a:rPr lang="en-US" sz="2800" b="1" dirty="0" smtClean="0"/>
              <a:t> elliptic curves</a:t>
            </a:r>
          </a:p>
          <a:p>
            <a:pPr lvl="1"/>
            <a:r>
              <a:rPr lang="en-US" sz="2400" dirty="0" smtClean="0"/>
              <a:t>Useful for key exchange?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/>
              <a:t>Quantum key distribution</a:t>
            </a:r>
          </a:p>
          <a:p>
            <a:pPr lvl="1"/>
            <a:r>
              <a:rPr lang="en-US" sz="2400" dirty="0" smtClean="0"/>
              <a:t>Information-theoretic security</a:t>
            </a:r>
          </a:p>
          <a:p>
            <a:pPr lvl="1"/>
            <a:r>
              <a:rPr lang="en-US" sz="2400" dirty="0"/>
              <a:t>R</a:t>
            </a:r>
            <a:r>
              <a:rPr lang="en-US" sz="2400" dirty="0" smtClean="0"/>
              <a:t>equires optical fiber, distance limited to ~200 km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93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Post-Quantum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How do we know a cryptosystem is secure?</a:t>
            </a:r>
          </a:p>
          <a:p>
            <a:pPr lvl="1"/>
            <a:r>
              <a:rPr lang="en-US" sz="2400" dirty="0" smtClean="0"/>
              <a:t>Cryptanalysis: what are the best known attacks?</a:t>
            </a:r>
          </a:p>
          <a:p>
            <a:pPr lvl="1"/>
            <a:r>
              <a:rPr lang="en-US" sz="2400" dirty="0" smtClean="0"/>
              <a:t>Security proofs: based on some hardness assumption?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>
                <a:solidFill>
                  <a:srgbClr val="0070C0"/>
                </a:solidFill>
              </a:rPr>
              <a:t>How well do these cryptosystems work in practice?</a:t>
            </a:r>
          </a:p>
          <a:p>
            <a:pPr lvl="1"/>
            <a:r>
              <a:rPr lang="en-US" sz="2400" dirty="0" smtClean="0"/>
              <a:t>Size of keys, time needed for each operation</a:t>
            </a:r>
          </a:p>
          <a:p>
            <a:pPr lvl="1"/>
            <a:r>
              <a:rPr lang="en-US" sz="2400" dirty="0" smtClean="0"/>
              <a:t>Ease of implementation, how to set the parameters</a:t>
            </a:r>
          </a:p>
          <a:p>
            <a:pPr lvl="1"/>
            <a:r>
              <a:rPr lang="en-US" sz="2400" dirty="0" smtClean="0"/>
              <a:t>Does it fit nicely with TLS, other higher-level protocols?</a:t>
            </a:r>
          </a:p>
          <a:p>
            <a:pPr lvl="1"/>
            <a:r>
              <a:rPr lang="en-US" sz="2400" dirty="0" smtClean="0"/>
              <a:t>Vulnerabilities to side channel attacks?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>
                <a:solidFill>
                  <a:schemeClr val="accent2"/>
                </a:solidFill>
              </a:rPr>
              <a:t>There’s a conference about this: </a:t>
            </a:r>
          </a:p>
          <a:p>
            <a:endParaRPr lang="en-US" sz="2800" dirty="0"/>
          </a:p>
        </p:txBody>
      </p:sp>
      <p:pic>
        <p:nvPicPr>
          <p:cNvPr id="2050" name="Picture 2" descr="https://pqcrypto2016.jp/img/common/bnr_pqcryp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181600"/>
            <a:ext cx="335279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0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Lattice-Based Cryptography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1203</Words>
  <Application>Microsoft Office PowerPoint</Application>
  <PresentationFormat>On-screen Show (4:3)</PresentationFormat>
  <Paragraphs>178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Standards for  Post-Quantum Cryptography</vt:lpstr>
      <vt:lpstr>Quantum Computers</vt:lpstr>
      <vt:lpstr>Quantum Computers</vt:lpstr>
      <vt:lpstr>Who Cares?</vt:lpstr>
      <vt:lpstr>Who Cares?</vt:lpstr>
      <vt:lpstr>Post-Quantum Cryptography</vt:lpstr>
      <vt:lpstr>Post-Quantum Cryptography</vt:lpstr>
      <vt:lpstr>Post-Quantum Cryptography</vt:lpstr>
      <vt:lpstr>Lattice-Based Cryptography</vt:lpstr>
      <vt:lpstr>Lattice-Based Encryption Schemes</vt:lpstr>
      <vt:lpstr>LWE Problem (“learning with errors”)</vt:lpstr>
      <vt:lpstr>Regev’s Encryption Scheme</vt:lpstr>
      <vt:lpstr>Lattice-Based Signatures</vt:lpstr>
      <vt:lpstr>Lattice-Based Signatures</vt:lpstr>
      <vt:lpstr>Lattice-Based Signatures</vt:lpstr>
      <vt:lpstr>Cryptanalysis</vt:lpstr>
      <vt:lpstr>Quantum Cryptanalysis?</vt:lpstr>
      <vt:lpstr>Issues and Open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for  Post-Quantum Cryptography</dc:title>
  <dc:creator>yikailiu</dc:creator>
  <cp:lastModifiedBy>yikailiu</cp:lastModifiedBy>
  <cp:revision>35</cp:revision>
  <dcterms:created xsi:type="dcterms:W3CDTF">2006-08-16T00:00:00Z</dcterms:created>
  <dcterms:modified xsi:type="dcterms:W3CDTF">2016-02-01T02:32:36Z</dcterms:modified>
</cp:coreProperties>
</file>